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24FD-5DC1-8A01-B57E-7AC3E19A3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C391B-7DCE-079A-8766-5EEDDF314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A1C19-F214-2538-A9C4-E4EFEC82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49B1-07FD-28C9-7A23-116CE50B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D224C-DD12-490F-CE96-CA507685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61E2-1742-296C-1755-17BD0595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81BAE-66F4-C193-C28C-65C41BC5D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A6EFD-E32D-D0C6-55A4-7A1651A9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36F9D-F115-6B9C-7C9A-AA70202D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2D66B-9A66-0F6A-3838-3C679546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8461CC-F3D3-CFAA-B1D9-005667F40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2E405-DA82-F491-CC25-CDBCE8C5C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5BD85-7EE9-4A91-ED1A-D0E05A19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585B7-44BC-CD2C-DC05-797BE7A3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613A5-0584-5885-7F69-48F608E2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7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005B-5521-9355-671B-3993E3B6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86E7-59D5-697C-4805-87250F8B0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3177-9966-437F-6338-847AA7A2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37B58-94F1-C9E8-75C3-CCF5325B0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24669-F99F-F050-A0DE-D0E3F52E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8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5754-7E8F-D140-2201-CC8CF4E2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0F10F-1A6B-376E-2B49-F89D47475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BF9D9-1BBE-5672-3995-7ED0C945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36C34-8B73-B7A5-2C9B-A706A4BF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3CBA-7F0A-0116-F212-CD72EA1A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7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AA58B-9EF9-4DB2-90D7-1ED57282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F83D4-965B-3152-6DCC-9A33994FB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0E934-1B37-4BA5-3A41-68C91473B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B6528-7846-4E1B-C46A-F1B5A90D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CE3E2-5DAD-2375-3FE7-2C2BE3C54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497E4-E10B-81F2-8F62-C8AD5644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2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2B4B-7478-A845-8773-C9BE013D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D530F-17B0-375E-49B3-5DF7E9DE9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8ABF0-57CD-E141-8ADA-948C8FEDE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2B8489-89DB-3D8C-61FD-93A716451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CAC73-81DC-D5A5-083C-751EF5A79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FBB050-87D9-BE88-BFB4-5DC579DF7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F1C8B-4B89-2C21-21E0-F8FE73A30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CABD5-B8A3-B561-7A72-944AA0B5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8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E098-D0F1-F991-62AC-85C399BD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23A23-D67A-35A1-E31C-C68D06C1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7AABA-27D6-4FE2-B744-465A9372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C318C-1732-867F-C031-198BC04C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73FB2-9194-507A-FCA9-2FCEA6C35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2BBCE-AD93-7357-7E37-08DD951C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EC3A-81C4-408E-91CD-F46914E1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98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81C3-B6EF-43DC-9FD6-B9927B879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32083-87EB-17D9-E1B0-8B8179DD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C1D07-B2D7-61BD-0482-86F0C24DA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B3F60-76C8-629E-F9E6-EFE8F19A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345F9-C0C6-3D34-6813-2896B7AC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4C447-5582-40DE-2EEC-3BC4EC8E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0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3AF5-3D91-6D33-9277-125E93A5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18B323-39E0-F494-1650-A3F92A5F3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3533C-D7A8-F3BE-7E29-67A889457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8E0E2-E76B-C114-2B09-8F3412382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D5855-EC16-00EE-1996-AB0FDC3C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0A39A-07C6-08DC-1BE4-8D824F4A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3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70536-3EA7-9326-6F9B-4177EC3D9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3B1B2-1A7C-19C1-94A3-BA784C941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09351-9695-3DAF-BB6D-90DD0D805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2C176-376E-4C61-B528-448DABC9FA1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1A79-0E18-4162-2869-42623BB2E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85D6B-3B7C-93C2-A317-98798BFE4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ACF29-4A5C-4AEE-A52C-E870F86D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2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1C8208-ACC9-64E5-2777-76539F37B9E9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 statistical analysis of switchback data from the Parker Solar Probe can verify their wind-accelerating properties.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28187-DA22-07FF-0B11-5790B6AE7526}"/>
              </a:ext>
            </a:extLst>
          </p:cNvPr>
          <p:cNvSpPr txBox="1"/>
          <p:nvPr/>
        </p:nvSpPr>
        <p:spPr>
          <a:xfrm>
            <a:off x="7660640" y="1459689"/>
            <a:ext cx="4267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Riddhi Bandyopadhyay</a:t>
            </a:r>
            <a:r>
              <a:rPr lang="en-US" sz="2800" dirty="0"/>
              <a:t>, PhD, Princeton University, Dept. of Astrophysics </a:t>
            </a:r>
          </a:p>
          <a:p>
            <a:endParaRPr lang="en-US" sz="2800" dirty="0"/>
          </a:p>
          <a:p>
            <a:r>
              <a:rPr lang="en-US" sz="2800" b="1" dirty="0"/>
              <a:t>Juston Ward</a:t>
            </a:r>
            <a:r>
              <a:rPr lang="en-US" sz="2800" dirty="0"/>
              <a:t>, Sam Houston State University, Physics ‘24</a:t>
            </a:r>
          </a:p>
          <a:p>
            <a:endParaRPr lang="en-US" sz="2800" dirty="0"/>
          </a:p>
        </p:txBody>
      </p:sp>
      <p:pic>
        <p:nvPicPr>
          <p:cNvPr id="7" name="Picture 6" descr="A picture containing astronomical object, space, universe, astronomy&#10;&#10;Description automatically generated">
            <a:extLst>
              <a:ext uri="{FF2B5EF4-FFF2-40B4-BE49-F238E27FC236}">
                <a16:creationId xmlns:a16="http://schemas.microsoft.com/office/drawing/2014/main" id="{985D4D46-E7C4-240B-52AF-FDEB600E9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2441" y="348937"/>
            <a:ext cx="5333838" cy="75387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A48543F-67AD-A041-BF94-3D62475F1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9725" y="4226559"/>
            <a:ext cx="3720606" cy="1018569"/>
          </a:xfrm>
          <a:prstGeom prst="rect">
            <a:avLst/>
          </a:prstGeom>
        </p:spPr>
      </p:pic>
      <p:pic>
        <p:nvPicPr>
          <p:cNvPr id="11" name="Picture 10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D53C802D-85AD-F126-3A6A-24F0C4272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40" y="5338666"/>
            <a:ext cx="3720606" cy="1446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7AA648-E179-0ACF-83B1-20A122FB0706}"/>
              </a:ext>
            </a:extLst>
          </p:cNvPr>
          <p:cNvSpPr txBox="1"/>
          <p:nvPr/>
        </p:nvSpPr>
        <p:spPr>
          <a:xfrm>
            <a:off x="5045825" y="6143106"/>
            <a:ext cx="2492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Credit: NASA/Johns Hopkins APL/Ben Smith</a:t>
            </a:r>
          </a:p>
        </p:txBody>
      </p:sp>
    </p:spTree>
    <p:extLst>
      <p:ext uri="{BB962C8B-B14F-4D97-AF65-F5344CB8AC3E}">
        <p14:creationId xmlns:p14="http://schemas.microsoft.com/office/powerpoint/2010/main" val="264581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2F24C0-3828-ED87-CF50-CD8CD78E536E}"/>
              </a:ext>
            </a:extLst>
          </p:cNvPr>
          <p:cNvSpPr txBox="1"/>
          <p:nvPr/>
        </p:nvSpPr>
        <p:spPr>
          <a:xfrm>
            <a:off x="0" y="0"/>
            <a:ext cx="1207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My references will be here for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463184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1BB6DC-3574-B21E-22E4-9E74459A9C32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Where the magnetic field suddenly changes direction, the solar wind sees sudden rapid increases in velocity.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1E611-7A29-4652-F6EC-45D6BF8DDD3A}"/>
              </a:ext>
            </a:extLst>
          </p:cNvPr>
          <p:cNvSpPr txBox="1"/>
          <p:nvPr/>
        </p:nvSpPr>
        <p:spPr>
          <a:xfrm>
            <a:off x="0" y="1555919"/>
            <a:ext cx="117541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Radial velocities invert.</a:t>
            </a:r>
          </a:p>
          <a:p>
            <a:endParaRPr lang="en-US" sz="2800" dirty="0"/>
          </a:p>
          <a:p>
            <a:r>
              <a:rPr lang="en-US" sz="2800" dirty="0"/>
              <a:t>Transverse velocities increase magnitude.</a:t>
            </a:r>
          </a:p>
          <a:p>
            <a:endParaRPr lang="en-US" sz="2800" dirty="0"/>
          </a:p>
          <a:p>
            <a:r>
              <a:rPr lang="en-US" sz="2800" dirty="0"/>
              <a:t>Switchbacks may be drivers of the solar wind.</a:t>
            </a:r>
          </a:p>
          <a:p>
            <a:endParaRPr lang="en-US" sz="2800" dirty="0"/>
          </a:p>
          <a:p>
            <a:r>
              <a:rPr lang="en-US" sz="2800" dirty="0"/>
              <a:t>Even at significant distance from solar surface, they may accelerate the wind.</a:t>
            </a:r>
          </a:p>
        </p:txBody>
      </p:sp>
    </p:spTree>
    <p:extLst>
      <p:ext uri="{BB962C8B-B14F-4D97-AF65-F5344CB8AC3E}">
        <p14:creationId xmlns:p14="http://schemas.microsoft.com/office/powerpoint/2010/main" val="11239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5BF02E-D94A-69C9-8F90-4AA0E74FE1FA}"/>
              </a:ext>
            </a:extLst>
          </p:cNvPr>
          <p:cNvSpPr txBox="1"/>
          <p:nvPr/>
        </p:nvSpPr>
        <p:spPr>
          <a:xfrm>
            <a:off x="0" y="0"/>
            <a:ext cx="12128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Switchbacks can form through surface processes.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1C5A4-C296-DF71-EAC1-CF296DDA8C5F}"/>
              </a:ext>
            </a:extLst>
          </p:cNvPr>
          <p:cNvSpPr txBox="1"/>
          <p:nvPr/>
        </p:nvSpPr>
        <p:spPr>
          <a:xfrm>
            <a:off x="0" y="814647"/>
            <a:ext cx="117292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Coronal holes are sources of the solar wind.</a:t>
            </a:r>
          </a:p>
          <a:p>
            <a:endParaRPr lang="en-US" sz="2800" dirty="0"/>
          </a:p>
          <a:p>
            <a:r>
              <a:rPr lang="en-US" sz="2800" dirty="0" err="1"/>
              <a:t>Footpoint</a:t>
            </a:r>
            <a:r>
              <a:rPr lang="en-US" sz="2800" dirty="0"/>
              <a:t> motion leads to the switchbacks.</a:t>
            </a:r>
          </a:p>
          <a:p>
            <a:endParaRPr lang="en-US" sz="2800" dirty="0"/>
          </a:p>
          <a:p>
            <a:r>
              <a:rPr lang="en-US" sz="2800" dirty="0"/>
              <a:t>As the sun and its surface rotate, the coronal holes and magnetic line </a:t>
            </a:r>
            <a:r>
              <a:rPr lang="en-US" sz="2800" dirty="0" err="1"/>
              <a:t>footpoints</a:t>
            </a:r>
            <a:r>
              <a:rPr lang="en-US" sz="2800" dirty="0"/>
              <a:t> move at different rates.</a:t>
            </a:r>
          </a:p>
          <a:p>
            <a:endParaRPr lang="en-US" sz="2800" dirty="0"/>
          </a:p>
          <a:p>
            <a:r>
              <a:rPr lang="en-US" sz="2800" dirty="0"/>
              <a:t>As the </a:t>
            </a:r>
            <a:r>
              <a:rPr lang="en-US" sz="2800" dirty="0" err="1"/>
              <a:t>footpoints</a:t>
            </a:r>
            <a:r>
              <a:rPr lang="en-US" sz="2800" dirty="0"/>
              <a:t> cross from slow wind sources to fast wind sources, the magnetic field lines become distorted. </a:t>
            </a:r>
          </a:p>
        </p:txBody>
      </p:sp>
    </p:spTree>
    <p:extLst>
      <p:ext uri="{BB962C8B-B14F-4D97-AF65-F5344CB8AC3E}">
        <p14:creationId xmlns:p14="http://schemas.microsoft.com/office/powerpoint/2010/main" val="3535688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E9D2EC-E725-BDBE-256B-6ED34B0AE338}"/>
              </a:ext>
            </a:extLst>
          </p:cNvPr>
          <p:cNvSpPr txBox="1"/>
          <p:nvPr/>
        </p:nvSpPr>
        <p:spPr>
          <a:xfrm>
            <a:off x="58189" y="58189"/>
            <a:ext cx="12028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My first task is to replicate the plots from </a:t>
            </a:r>
            <a:r>
              <a:rPr lang="en-US" sz="3200" b="1" dirty="0" err="1"/>
              <a:t>Schwadron</a:t>
            </a:r>
            <a:r>
              <a:rPr lang="en-US" sz="3200" b="1" dirty="0"/>
              <a:t>/McComas (2021).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43590-1ECF-0FB8-9C56-829BFC31027C}"/>
              </a:ext>
            </a:extLst>
          </p:cNvPr>
          <p:cNvSpPr txBox="1"/>
          <p:nvPr/>
        </p:nvSpPr>
        <p:spPr>
          <a:xfrm>
            <a:off x="58189" y="1263535"/>
            <a:ext cx="109571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will introduce me to the relevant data and variables.</a:t>
            </a:r>
          </a:p>
          <a:p>
            <a:endParaRPr lang="en-US" sz="2800" dirty="0"/>
          </a:p>
          <a:p>
            <a:r>
              <a:rPr lang="en-US" sz="2800" dirty="0"/>
              <a:t>This will ensure that I understand the data that I will analyze.</a:t>
            </a:r>
          </a:p>
          <a:p>
            <a:endParaRPr lang="en-US" sz="2800" dirty="0"/>
          </a:p>
          <a:p>
            <a:r>
              <a:rPr lang="en-US" sz="2800" dirty="0"/>
              <a:t>This will challenge and strengthen my numerical analysis and coding skills.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E5534-967A-1F21-BA10-D95B0E92C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1" t="13636" r="9051" b="470"/>
          <a:stretch/>
        </p:blipFill>
        <p:spPr>
          <a:xfrm>
            <a:off x="58189" y="5741350"/>
            <a:ext cx="12028516" cy="925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068E7-35E0-9DC3-4556-865BDDC3F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75" r="4829" b="55140"/>
          <a:stretch/>
        </p:blipFill>
        <p:spPr>
          <a:xfrm>
            <a:off x="58189" y="4214076"/>
            <a:ext cx="12028516" cy="129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6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9E7A95-E97B-13A3-6C2C-7AD703A40ADA}"/>
              </a:ext>
            </a:extLst>
          </p:cNvPr>
          <p:cNvSpPr txBox="1"/>
          <p:nvPr/>
        </p:nvSpPr>
        <p:spPr>
          <a:xfrm>
            <a:off x="0" y="0"/>
            <a:ext cx="1210763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Q: Why do we expect transverse velocity to be higher in switchbacks?</a:t>
            </a:r>
          </a:p>
          <a:p>
            <a:endParaRPr lang="en-US" sz="3200" b="1" dirty="0"/>
          </a:p>
          <a:p>
            <a:r>
              <a:rPr lang="en-US" sz="3200" b="1" dirty="0"/>
              <a:t>A:</a:t>
            </a:r>
            <a:r>
              <a:rPr lang="en-US" sz="3200" dirty="0"/>
              <a:t> </a:t>
            </a:r>
            <a:r>
              <a:rPr lang="en-US" sz="2800" dirty="0"/>
              <a:t>The solar wind propagates transversely to the Alfven waves. In the switchbacks, magnetic field lines reverse, radial velocity inverts, and the </a:t>
            </a:r>
            <a:r>
              <a:rPr lang="en-US" sz="2800" dirty="0" err="1"/>
              <a:t>poynting</a:t>
            </a:r>
            <a:r>
              <a:rPr lang="en-US" sz="2800" dirty="0"/>
              <a:t> vector of the affected waves indicates the direction of </a:t>
            </a:r>
            <a:r>
              <a:rPr lang="en-US" sz="2800"/>
              <a:t>wind acceleration.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1961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84B7FF-0B39-DEB7-4A5B-52C11C479C0D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goal for this project is to compare V</a:t>
            </a:r>
            <a:r>
              <a:rPr lang="en-US" sz="3200" b="1" baseline="-25000" dirty="0"/>
              <a:t>T</a:t>
            </a:r>
            <a:r>
              <a:rPr lang="en-US" sz="3200" b="1" dirty="0"/>
              <a:t> within and outside of the switchbacks systematically.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C5A26-8799-5FB0-8424-5D7C3513C9EE}"/>
              </a:ext>
            </a:extLst>
          </p:cNvPr>
          <p:cNvSpPr txBox="1"/>
          <p:nvPr/>
        </p:nvSpPr>
        <p:spPr>
          <a:xfrm>
            <a:off x="116958" y="1275907"/>
            <a:ext cx="1049433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must finish replicating the published plots. </a:t>
            </a:r>
          </a:p>
          <a:p>
            <a:endParaRPr lang="en-US" sz="2800" dirty="0"/>
          </a:p>
          <a:p>
            <a:r>
              <a:rPr lang="en-US" sz="2800" dirty="0"/>
              <a:t>I will learn to separate signal from background.</a:t>
            </a:r>
          </a:p>
          <a:p>
            <a:endParaRPr lang="en-US" sz="2800" dirty="0"/>
          </a:p>
          <a:p>
            <a:r>
              <a:rPr lang="en-US" sz="2800" dirty="0"/>
              <a:t>I will gather statistics and construct histograms. </a:t>
            </a:r>
          </a:p>
          <a:p>
            <a:endParaRPr lang="en-US" sz="2800" dirty="0"/>
          </a:p>
          <a:p>
            <a:r>
              <a:rPr lang="en-US" sz="2800" dirty="0"/>
              <a:t>I will ask LOTS of questions. </a:t>
            </a:r>
          </a:p>
          <a:p>
            <a:endParaRPr lang="en-US" sz="2800" dirty="0"/>
          </a:p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730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CF10ED-FF72-1860-9282-79D92637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7" y="222766"/>
            <a:ext cx="4890978" cy="6433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AD77A2-4F37-FF1A-AE10-EB838713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855" y="222766"/>
            <a:ext cx="6951145" cy="1773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E08D0F-4E2D-4D3C-0319-6F3EF7BF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4586"/>
            <a:ext cx="6096000" cy="478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64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328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VADR W</dc:creator>
  <cp:lastModifiedBy>VADR W</cp:lastModifiedBy>
  <cp:revision>12</cp:revision>
  <dcterms:created xsi:type="dcterms:W3CDTF">2023-06-15T20:39:15Z</dcterms:created>
  <dcterms:modified xsi:type="dcterms:W3CDTF">2023-06-16T14:08:43Z</dcterms:modified>
</cp:coreProperties>
</file>